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4" r:id="rId2"/>
    <p:sldId id="271" r:id="rId3"/>
    <p:sldId id="265" r:id="rId4"/>
    <p:sldId id="258" r:id="rId5"/>
    <p:sldId id="257" r:id="rId6"/>
    <p:sldId id="262" r:id="rId7"/>
    <p:sldId id="276" r:id="rId8"/>
    <p:sldId id="263" r:id="rId9"/>
    <p:sldId id="261" r:id="rId10"/>
    <p:sldId id="267" r:id="rId11"/>
    <p:sldId id="270" r:id="rId12"/>
    <p:sldId id="273" r:id="rId13"/>
    <p:sldId id="274" r:id="rId14"/>
    <p:sldId id="275" r:id="rId15"/>
    <p:sldId id="260" r:id="rId16"/>
    <p:sldId id="272" r:id="rId1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741EAC-BAF3-44BA-A292-20140A4B7A1F}" type="datetimeFigureOut">
              <a:rPr lang="de-DE" smtClean="0"/>
              <a:pPr/>
              <a:t>14.05.2017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36B1C0-70A3-4D1E-8BAE-AB10B25EC58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9748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Vulkan M3429</a:t>
            </a:r>
          </a:p>
          <a:p>
            <a:r>
              <a:rPr lang="de-DE" dirty="0" smtClean="0"/>
              <a:t>Vulkan M7429</a:t>
            </a:r>
          </a:p>
          <a:p>
            <a:r>
              <a:rPr lang="de-DE" dirty="0" smtClean="0"/>
              <a:t>Alte</a:t>
            </a:r>
            <a:r>
              <a:rPr lang="de-DE" baseline="0" dirty="0" smtClean="0"/>
              <a:t> Schloss</a:t>
            </a:r>
          </a:p>
          <a:p>
            <a:endParaRPr lang="de-DE" baseline="0" dirty="0" smtClean="0"/>
          </a:p>
          <a:p>
            <a:endParaRPr lang="de-DE" baseline="0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471A4-B50D-4626-9174-D41DB7FF5FC2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95973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35D5-4D50-4427-A979-0DC11800C61C}" type="datetimeFigureOut">
              <a:rPr lang="de-DE" smtClean="0"/>
              <a:pPr/>
              <a:t>14.05.2017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EEEF-B4D1-4DEE-9431-4855E5A41A4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35D5-4D50-4427-A979-0DC11800C61C}" type="datetimeFigureOut">
              <a:rPr lang="de-DE" smtClean="0"/>
              <a:pPr/>
              <a:t>14.05.2017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EEEF-B4D1-4DEE-9431-4855E5A41A4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35D5-4D50-4427-A979-0DC11800C61C}" type="datetimeFigureOut">
              <a:rPr lang="de-DE" smtClean="0"/>
              <a:pPr/>
              <a:t>14.05.2017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EEEF-B4D1-4DEE-9431-4855E5A41A4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35D5-4D50-4427-A979-0DC11800C61C}" type="datetimeFigureOut">
              <a:rPr lang="de-DE" smtClean="0"/>
              <a:pPr/>
              <a:t>14.05.2017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EEEF-B4D1-4DEE-9431-4855E5A41A4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35D5-4D50-4427-A979-0DC11800C61C}" type="datetimeFigureOut">
              <a:rPr lang="de-DE" smtClean="0"/>
              <a:pPr/>
              <a:t>14.05.2017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EEEF-B4D1-4DEE-9431-4855E5A41A4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35D5-4D50-4427-A979-0DC11800C61C}" type="datetimeFigureOut">
              <a:rPr lang="de-DE" smtClean="0"/>
              <a:pPr/>
              <a:t>14.05.2017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EEEF-B4D1-4DEE-9431-4855E5A41A4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35D5-4D50-4427-A979-0DC11800C61C}" type="datetimeFigureOut">
              <a:rPr lang="de-DE" smtClean="0"/>
              <a:pPr/>
              <a:t>14.05.2017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EEEF-B4D1-4DEE-9431-4855E5A41A4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35D5-4D50-4427-A979-0DC11800C61C}" type="datetimeFigureOut">
              <a:rPr lang="de-DE" smtClean="0"/>
              <a:pPr/>
              <a:t>14.05.2017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EEEF-B4D1-4DEE-9431-4855E5A41A4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35D5-4D50-4427-A979-0DC11800C61C}" type="datetimeFigureOut">
              <a:rPr lang="de-DE" smtClean="0"/>
              <a:pPr/>
              <a:t>14.05.2017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EEEF-B4D1-4DEE-9431-4855E5A41A4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35D5-4D50-4427-A979-0DC11800C61C}" type="datetimeFigureOut">
              <a:rPr lang="de-DE" smtClean="0"/>
              <a:pPr/>
              <a:t>14.05.2017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EEEF-B4D1-4DEE-9431-4855E5A41A4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35D5-4D50-4427-A979-0DC11800C61C}" type="datetimeFigureOut">
              <a:rPr lang="de-DE" smtClean="0"/>
              <a:pPr/>
              <a:t>14.05.2017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EEEF-B4D1-4DEE-9431-4855E5A41A4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935D5-4D50-4427-A979-0DC11800C61C}" type="datetimeFigureOut">
              <a:rPr lang="de-DE" smtClean="0"/>
              <a:pPr/>
              <a:t>14.05.2017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6EEEF-B4D1-4DEE-9431-4855E5A41A4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484783"/>
          </a:xfrm>
        </p:spPr>
        <p:txBody>
          <a:bodyPr>
            <a:normAutofit fontScale="90000"/>
          </a:bodyPr>
          <a:lstStyle/>
          <a:p>
            <a:r>
              <a:rPr lang="de-DE" sz="3600" b="1" dirty="0" err="1" smtClean="0"/>
              <a:t>Abschlußbericht</a:t>
            </a:r>
            <a:r>
              <a:rPr lang="de-DE" sz="3600" b="1" dirty="0" smtClean="0"/>
              <a:t> der </a:t>
            </a:r>
            <a:r>
              <a:rPr lang="de-DE" sz="3600" b="1" smtClean="0"/>
              <a:t>Straßenbeleuchtungs-Überarbeitung von 2011 </a:t>
            </a:r>
            <a:r>
              <a:rPr lang="de-DE" sz="3600" b="1" dirty="0" smtClean="0"/>
              <a:t>- 14</a:t>
            </a:r>
            <a:endParaRPr lang="de-DE" sz="3600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0" y="1484784"/>
            <a:ext cx="9144000" cy="4752528"/>
          </a:xfrm>
        </p:spPr>
        <p:txBody>
          <a:bodyPr>
            <a:normAutofit fontScale="77500" lnSpcReduction="20000"/>
          </a:bodyPr>
          <a:lstStyle/>
          <a:p>
            <a:pPr algn="l"/>
            <a:endParaRPr lang="de-DE" sz="3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de-DE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 Bauabschnitte:</a:t>
            </a:r>
          </a:p>
          <a:p>
            <a:pPr algn="l"/>
            <a:r>
              <a:rPr lang="de-DE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Bauabschnitt I – 2011 </a:t>
            </a:r>
            <a:r>
              <a:rPr lang="de-DE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Südhang u. Kleinochsenfurt</a:t>
            </a:r>
          </a:p>
          <a:p>
            <a:pPr algn="l"/>
            <a:r>
              <a:rPr lang="de-DE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Bauabschnitt II – Frühjahr 2013 </a:t>
            </a:r>
            <a:r>
              <a:rPr lang="de-DE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östlich B13</a:t>
            </a:r>
          </a:p>
          <a:p>
            <a:pPr algn="l"/>
            <a:r>
              <a:rPr lang="de-DE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Bauabschnitt III – Herbst 2013 </a:t>
            </a:r>
            <a:r>
              <a:rPr lang="de-DE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westlich B13</a:t>
            </a:r>
          </a:p>
          <a:p>
            <a:pPr algn="l"/>
            <a:r>
              <a:rPr lang="de-DE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Bauabschnitt IV – Sommer 2014 </a:t>
            </a:r>
            <a:r>
              <a:rPr lang="de-DE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alle Ortsteile</a:t>
            </a:r>
          </a:p>
          <a:p>
            <a:pPr algn="l"/>
            <a:endParaRPr lang="de-DE" sz="3000" b="1" dirty="0" smtClean="0">
              <a:solidFill>
                <a:schemeClr val="tx1"/>
              </a:solidFill>
            </a:endParaRPr>
          </a:p>
          <a:p>
            <a:pPr algn="l"/>
            <a:r>
              <a:rPr lang="de-DE" sz="3000" b="1" dirty="0" smtClean="0">
                <a:solidFill>
                  <a:schemeClr val="tx1"/>
                </a:solidFill>
              </a:rPr>
              <a:t>Wartung:</a:t>
            </a:r>
          </a:p>
          <a:p>
            <a:pPr algn="l"/>
            <a:r>
              <a:rPr lang="de-DE" b="1" dirty="0" smtClean="0">
                <a:solidFill>
                  <a:schemeClr val="tx1"/>
                </a:solidFill>
              </a:rPr>
              <a:t>Bauabschnitt I:	2015	</a:t>
            </a:r>
            <a:r>
              <a:rPr lang="de-DE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Okt. (In 4 Jahren verliert das </a:t>
            </a:r>
            <a:r>
              <a:rPr lang="de-DE" sz="19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Leuchtm</a:t>
            </a:r>
            <a:r>
              <a:rPr lang="de-DE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ca. 40 % an </a:t>
            </a:r>
            <a:r>
              <a:rPr lang="de-DE" sz="19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Leuchtk</a:t>
            </a:r>
            <a:r>
              <a:rPr lang="de-DE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.)</a:t>
            </a:r>
          </a:p>
          <a:p>
            <a:pPr algn="l"/>
            <a:r>
              <a:rPr lang="de-DE" b="1" dirty="0" smtClean="0">
                <a:solidFill>
                  <a:schemeClr val="tx1"/>
                </a:solidFill>
              </a:rPr>
              <a:t>Bauabschnitt II:	2016	</a:t>
            </a:r>
            <a:r>
              <a:rPr lang="de-DE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(Nov. 2016)</a:t>
            </a:r>
          </a:p>
          <a:p>
            <a:pPr algn="l"/>
            <a:r>
              <a:rPr lang="de-DE" b="1" dirty="0" smtClean="0">
                <a:solidFill>
                  <a:schemeClr val="tx1"/>
                </a:solidFill>
              </a:rPr>
              <a:t>Bauanschnitt III:	2017</a:t>
            </a:r>
          </a:p>
          <a:p>
            <a:pPr algn="l"/>
            <a:r>
              <a:rPr lang="de-DE" b="1" dirty="0" smtClean="0">
                <a:solidFill>
                  <a:schemeClr val="tx1"/>
                </a:solidFill>
              </a:rPr>
              <a:t>Bauabschnitt IV:	2018</a:t>
            </a:r>
          </a:p>
          <a:p>
            <a:pPr algn="l"/>
            <a:r>
              <a:rPr lang="de-DE" b="1" dirty="0" smtClean="0">
                <a:solidFill>
                  <a:schemeClr val="tx1"/>
                </a:solidFill>
              </a:rPr>
              <a:t>Bauabschnitt I:	2019  usw.</a:t>
            </a:r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0560" y="0"/>
            <a:ext cx="735184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6300192" y="3717032"/>
            <a:ext cx="2076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Maiskolbenform</a:t>
            </a:r>
            <a:endParaRPr lang="de-DE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7164288" y="2996952"/>
            <a:ext cx="1398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E27/E40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6300192" y="2276872"/>
            <a:ext cx="1770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Elektronik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6660232" y="1340768"/>
            <a:ext cx="753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LED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6300192" y="4149080"/>
            <a:ext cx="2472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Preis ca. 68 EUR</a:t>
            </a:r>
            <a:endParaRPr lang="de-DE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6300192" y="4581128"/>
            <a:ext cx="3142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nicht programmierbare</a:t>
            </a:r>
          </a:p>
          <a:p>
            <a:r>
              <a:rPr lang="de-DE" b="1" dirty="0" smtClean="0"/>
              <a:t>Leistungsminderung</a:t>
            </a:r>
            <a:endParaRPr lang="de-DE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de-DE" sz="3600" dirty="0" err="1" smtClean="0"/>
              <a:t>Siteco</a:t>
            </a:r>
            <a:r>
              <a:rPr lang="de-DE" sz="3600" dirty="0" smtClean="0"/>
              <a:t> SL 10 </a:t>
            </a:r>
            <a:r>
              <a:rPr lang="de-DE" sz="3600" dirty="0" err="1" smtClean="0"/>
              <a:t>Micro</a:t>
            </a:r>
            <a:r>
              <a:rPr lang="de-DE" sz="3600" dirty="0" smtClean="0"/>
              <a:t>, Mini, Midi</a:t>
            </a:r>
            <a:endParaRPr lang="de-DE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083781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feld 3"/>
          <p:cNvSpPr txBox="1"/>
          <p:nvPr/>
        </p:nvSpPr>
        <p:spPr>
          <a:xfrm>
            <a:off x="179512" y="1988840"/>
            <a:ext cx="13781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Vorschaltgerät EVG</a:t>
            </a:r>
            <a:endParaRPr lang="de-DE" sz="1200" dirty="0"/>
          </a:p>
        </p:txBody>
      </p:sp>
      <p:sp>
        <p:nvSpPr>
          <p:cNvPr id="5" name="Textfeld 4"/>
          <p:cNvSpPr txBox="1"/>
          <p:nvPr/>
        </p:nvSpPr>
        <p:spPr>
          <a:xfrm>
            <a:off x="3419872" y="2060848"/>
            <a:ext cx="8627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LED Modul</a:t>
            </a:r>
            <a:endParaRPr lang="de-DE" sz="1200" dirty="0"/>
          </a:p>
        </p:txBody>
      </p:sp>
      <p:sp>
        <p:nvSpPr>
          <p:cNvPr id="6" name="Textfeld 5"/>
          <p:cNvSpPr txBox="1"/>
          <p:nvPr/>
        </p:nvSpPr>
        <p:spPr>
          <a:xfrm>
            <a:off x="2987824" y="908720"/>
            <a:ext cx="1275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 smtClean="0"/>
              <a:t>Micro</a:t>
            </a:r>
            <a:r>
              <a:rPr lang="de-DE" sz="1200" dirty="0" smtClean="0"/>
              <a:t> ½ Modul</a:t>
            </a:r>
          </a:p>
          <a:p>
            <a:r>
              <a:rPr lang="de-DE" sz="1200" dirty="0" smtClean="0"/>
              <a:t>Mini    1 Modul</a:t>
            </a:r>
          </a:p>
          <a:p>
            <a:r>
              <a:rPr lang="de-DE" sz="1200" dirty="0" smtClean="0"/>
              <a:t>Midi    2 Modul</a:t>
            </a:r>
            <a:endParaRPr lang="de-DE" sz="1200" dirty="0"/>
          </a:p>
        </p:txBody>
      </p:sp>
      <p:sp>
        <p:nvSpPr>
          <p:cNvPr id="7" name="Textfeld 6"/>
          <p:cNvSpPr txBox="1"/>
          <p:nvPr/>
        </p:nvSpPr>
        <p:spPr>
          <a:xfrm>
            <a:off x="4283968" y="908720"/>
            <a:ext cx="13696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Modul ca. 220 EUR</a:t>
            </a:r>
            <a:endParaRPr lang="de-DE" sz="1200" dirty="0"/>
          </a:p>
        </p:txBody>
      </p:sp>
      <p:sp>
        <p:nvSpPr>
          <p:cNvPr id="8" name="Textfeld 7"/>
          <p:cNvSpPr txBox="1"/>
          <p:nvPr/>
        </p:nvSpPr>
        <p:spPr>
          <a:xfrm>
            <a:off x="179512" y="6237312"/>
            <a:ext cx="9102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Winterhäuserstr., </a:t>
            </a:r>
            <a:r>
              <a:rPr lang="de-DE" dirty="0" err="1" smtClean="0"/>
              <a:t>Marktbreiterstr</a:t>
            </a:r>
            <a:r>
              <a:rPr lang="de-DE" dirty="0" smtClean="0"/>
              <a:t>., </a:t>
            </a:r>
            <a:r>
              <a:rPr lang="de-DE" dirty="0" err="1" smtClean="0"/>
              <a:t>Pestalozzistr</a:t>
            </a:r>
            <a:r>
              <a:rPr lang="de-DE" dirty="0" smtClean="0"/>
              <a:t>., </a:t>
            </a:r>
            <a:r>
              <a:rPr lang="de-DE" dirty="0" err="1" smtClean="0"/>
              <a:t>Frickenhäuserstr</a:t>
            </a:r>
            <a:r>
              <a:rPr lang="de-DE" dirty="0" smtClean="0"/>
              <a:t>., </a:t>
            </a:r>
            <a:r>
              <a:rPr lang="de-DE" dirty="0" err="1" smtClean="0"/>
              <a:t>Auberstr</a:t>
            </a:r>
            <a:r>
              <a:rPr lang="de-DE" dirty="0" smtClean="0"/>
              <a:t>., Rittershäuserstr.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z="1200" dirty="0" smtClean="0">
                <a:latin typeface="Times New Roman" pitchFamily="18" charset="0"/>
              </a:rPr>
              <a:t>24.11..2016</a:t>
            </a:r>
            <a:endParaRPr lang="en-US" sz="1200" dirty="0">
              <a:latin typeface="Times New Roman" pitchFamily="18" charset="0"/>
            </a:endParaRPr>
          </a:p>
        </p:txBody>
      </p:sp>
      <p:sp>
        <p:nvSpPr>
          <p:cNvPr id="2051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048000" y="6215063"/>
            <a:ext cx="2895600" cy="457200"/>
          </a:xfrm>
          <a:noFill/>
        </p:spPr>
        <p:txBody>
          <a:bodyPr/>
          <a:lstStyle/>
          <a:p>
            <a:r>
              <a:rPr lang="en-US" dirty="0" err="1"/>
              <a:t>Bearbeiter</a:t>
            </a:r>
            <a:r>
              <a:rPr lang="en-US" dirty="0"/>
              <a:t>: </a:t>
            </a:r>
            <a:r>
              <a:rPr lang="en-US" b="1" dirty="0"/>
              <a:t>D. </a:t>
            </a:r>
            <a:r>
              <a:rPr lang="en-US" b="1" dirty="0" err="1"/>
              <a:t>Knoblich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052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B325DA1-7C06-419B-A91A-395B1B204B2B}" type="slidenum">
              <a:rPr lang="en-US"/>
              <a:pPr/>
              <a:t>12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1" y="836712"/>
            <a:ext cx="8032751" cy="1152128"/>
          </a:xfrm>
        </p:spPr>
        <p:txBody>
          <a:bodyPr>
            <a:normAutofit fontScale="90000"/>
          </a:bodyPr>
          <a:lstStyle/>
          <a:p>
            <a:r>
              <a:rPr lang="de-DE" sz="1600" dirty="0" smtClean="0"/>
              <a:t>Ochsenfurt  -  Dr.- Hefner –</a:t>
            </a:r>
            <a:r>
              <a:rPr lang="de-DE" sz="1600" dirty="0" err="1" smtClean="0"/>
              <a:t>Strasse</a:t>
            </a:r>
            <a:r>
              <a:rPr lang="de-DE" sz="1600" dirty="0" smtClean="0"/>
              <a:t> 9  (Leuchte Nr. 460)</a:t>
            </a:r>
            <a:br>
              <a:rPr lang="de-DE" sz="1600" dirty="0" smtClean="0"/>
            </a:b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smtClean="0"/>
              <a:t>Seilleuchte  7m </a:t>
            </a:r>
            <a:br>
              <a:rPr lang="de-DE" sz="1600" dirty="0" smtClean="0"/>
            </a:br>
            <a:r>
              <a:rPr lang="de-DE" sz="1600" dirty="0" smtClean="0"/>
              <a:t>Leuchte Typ: 59 ( 1x125W HME ) </a:t>
            </a:r>
            <a:r>
              <a:rPr lang="de-DE" sz="1600" dirty="0" err="1" smtClean="0"/>
              <a:t>Hellux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smtClean="0"/>
              <a:t>Stahlseil</a:t>
            </a:r>
          </a:p>
        </p:txBody>
      </p:sp>
      <p:pic>
        <p:nvPicPr>
          <p:cNvPr id="8" name="Inhaltsplatzhalter 7" descr="SAM_0176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2060848"/>
            <a:ext cx="5435365" cy="3168352"/>
          </a:xfrm>
        </p:spPr>
      </p:pic>
      <p:sp>
        <p:nvSpPr>
          <p:cNvPr id="3" name="Textfeld 2"/>
          <p:cNvSpPr txBox="1"/>
          <p:nvPr/>
        </p:nvSpPr>
        <p:spPr>
          <a:xfrm>
            <a:off x="1883701" y="332656"/>
            <a:ext cx="4416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Ochsenfurt Teil 2</a:t>
            </a:r>
            <a:endParaRPr lang="de-DE" b="1" dirty="0"/>
          </a:p>
        </p:txBody>
      </p:sp>
      <p:pic>
        <p:nvPicPr>
          <p:cNvPr id="9" name="Inhaltsplatzhalter 8" descr="SAM_017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1520" y="1727430"/>
            <a:ext cx="7488832" cy="5130570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7812360" y="1700808"/>
            <a:ext cx="33583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Hohestadt</a:t>
            </a:r>
          </a:p>
          <a:p>
            <a:r>
              <a:rPr lang="de-DE" dirty="0" smtClean="0"/>
              <a:t>Schlesier</a:t>
            </a:r>
          </a:p>
          <a:p>
            <a:r>
              <a:rPr lang="de-DE" dirty="0" smtClean="0"/>
              <a:t>Dr. Schuck</a:t>
            </a:r>
          </a:p>
          <a:p>
            <a:r>
              <a:rPr lang="de-DE" dirty="0" smtClean="0"/>
              <a:t>Sonnenstr.</a:t>
            </a:r>
          </a:p>
          <a:p>
            <a:r>
              <a:rPr lang="de-DE" dirty="0" smtClean="0"/>
              <a:t>Oberer Lindh.</a:t>
            </a:r>
          </a:p>
          <a:p>
            <a:r>
              <a:rPr lang="de-DE" dirty="0" smtClean="0"/>
              <a:t>Dr. Seitz</a:t>
            </a:r>
          </a:p>
          <a:p>
            <a:r>
              <a:rPr lang="de-DE" dirty="0" smtClean="0"/>
              <a:t>Joh. </a:t>
            </a:r>
            <a:r>
              <a:rPr lang="de-DE" dirty="0" err="1" smtClean="0"/>
              <a:t>Fesel</a:t>
            </a:r>
            <a:endParaRPr lang="de-DE" dirty="0" smtClean="0"/>
          </a:p>
          <a:p>
            <a:r>
              <a:rPr lang="de-DE" dirty="0" smtClean="0"/>
              <a:t>Dr. Hefner</a:t>
            </a:r>
          </a:p>
          <a:p>
            <a:r>
              <a:rPr lang="de-DE" dirty="0" err="1" smtClean="0"/>
              <a:t>Stetinerstr</a:t>
            </a:r>
            <a:r>
              <a:rPr lang="de-DE" dirty="0" smtClean="0"/>
              <a:t>.</a:t>
            </a:r>
          </a:p>
          <a:p>
            <a:r>
              <a:rPr lang="de-DE" dirty="0" smtClean="0"/>
              <a:t>Erfurter</a:t>
            </a:r>
          </a:p>
          <a:p>
            <a:r>
              <a:rPr lang="de-DE" dirty="0" smtClean="0"/>
              <a:t>Dresdner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6011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6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975"/>
          <a:stretch/>
        </p:blipFill>
        <p:spPr>
          <a:xfrm>
            <a:off x="971600" y="0"/>
            <a:ext cx="7115340" cy="68394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199554" y="-515986"/>
            <a:ext cx="6888908" cy="79208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smtClean="0"/>
              <a:t>Stromverbrauch der Straßenbeleuchtung von 2008 - 2016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904656"/>
          </a:xfrm>
        </p:spPr>
        <p:txBody>
          <a:bodyPr>
            <a:normAutofit fontScale="85000" lnSpcReduction="20000"/>
          </a:bodyPr>
          <a:lstStyle/>
          <a:p>
            <a:endParaRPr lang="de-DE" sz="2800" dirty="0" smtClean="0"/>
          </a:p>
          <a:p>
            <a:r>
              <a:rPr lang="de-DE" sz="2800" dirty="0" smtClean="0"/>
              <a:t>2008	835.422 kWh</a:t>
            </a:r>
          </a:p>
          <a:p>
            <a:r>
              <a:rPr lang="de-DE" sz="2800" dirty="0" smtClean="0"/>
              <a:t>2009	810.567 kWh</a:t>
            </a:r>
          </a:p>
          <a:p>
            <a:r>
              <a:rPr lang="de-DE" sz="2800" b="1" dirty="0" smtClean="0"/>
              <a:t>2010</a:t>
            </a:r>
            <a:r>
              <a:rPr lang="de-DE" sz="2800" dirty="0" smtClean="0"/>
              <a:t>	</a:t>
            </a:r>
            <a:r>
              <a:rPr lang="de-DE" sz="2800" b="1" dirty="0" smtClean="0"/>
              <a:t>846.718 </a:t>
            </a:r>
            <a:r>
              <a:rPr lang="de-DE" sz="2800" b="1" dirty="0" err="1" smtClean="0"/>
              <a:t>kWh</a:t>
            </a:r>
            <a:r>
              <a:rPr lang="de-DE" sz="2800" b="1" dirty="0" smtClean="0"/>
              <a:t> (25 St. Brücke </a:t>
            </a:r>
            <a:r>
              <a:rPr lang="de-DE" sz="2800" b="1" dirty="0" err="1" smtClean="0"/>
              <a:t>Goßmannsdorf</a:t>
            </a:r>
            <a:r>
              <a:rPr lang="de-DE" sz="2800" b="1" dirty="0" smtClean="0"/>
              <a:t>)</a:t>
            </a:r>
          </a:p>
          <a:p>
            <a:r>
              <a:rPr lang="de-DE" sz="2800" dirty="0" smtClean="0"/>
              <a:t>2011	801.376 kWh (Bauabschnitt I)</a:t>
            </a:r>
          </a:p>
          <a:p>
            <a:r>
              <a:rPr lang="de-DE" sz="2800" dirty="0" smtClean="0"/>
              <a:t>2012	605.248 kWh (01.01.2012 -15.11.2012) 10,5 Mo.</a:t>
            </a:r>
          </a:p>
          <a:p>
            <a:r>
              <a:rPr lang="de-DE" sz="2800" dirty="0" smtClean="0"/>
              <a:t>2013	432.947 kWh (Nov. 2012 – Mai 2013) 6,5 Mo. B.II-III</a:t>
            </a:r>
          </a:p>
          <a:p>
            <a:r>
              <a:rPr lang="de-DE" sz="2800" dirty="0" smtClean="0"/>
              <a:t>2014	584.453 kWh ( Juni 2013 – Mai 2014) </a:t>
            </a:r>
            <a:r>
              <a:rPr lang="de-DE" sz="2800" dirty="0" err="1" smtClean="0"/>
              <a:t>Baua</a:t>
            </a:r>
            <a:r>
              <a:rPr lang="de-DE" sz="2800" dirty="0" smtClean="0"/>
              <a:t>. IV</a:t>
            </a:r>
          </a:p>
          <a:p>
            <a:pPr>
              <a:buNone/>
            </a:pPr>
            <a:r>
              <a:rPr lang="de-DE" sz="2800" b="1" dirty="0" smtClean="0"/>
              <a:t>.</a:t>
            </a:r>
            <a:r>
              <a:rPr lang="de-DE" sz="2800" dirty="0" smtClean="0"/>
              <a:t> 	2015	432.049 </a:t>
            </a:r>
            <a:r>
              <a:rPr lang="de-DE" sz="2800" dirty="0" err="1" smtClean="0"/>
              <a:t>kWh</a:t>
            </a:r>
            <a:r>
              <a:rPr lang="de-DE" sz="2800" dirty="0" smtClean="0"/>
              <a:t> ( Juni 2014 – Mai 2015)</a:t>
            </a:r>
          </a:p>
          <a:p>
            <a:pPr>
              <a:buNone/>
            </a:pPr>
            <a:r>
              <a:rPr lang="de-DE" sz="2800" b="1" dirty="0" smtClean="0"/>
              <a:t>.</a:t>
            </a:r>
            <a:r>
              <a:rPr lang="de-DE" sz="2800" dirty="0" smtClean="0"/>
              <a:t>	</a:t>
            </a:r>
            <a:r>
              <a:rPr lang="de-DE" sz="2800" b="1" dirty="0" smtClean="0"/>
              <a:t>2016</a:t>
            </a:r>
            <a:r>
              <a:rPr lang="de-DE" sz="2800" dirty="0" smtClean="0"/>
              <a:t>	414.538 </a:t>
            </a:r>
            <a:r>
              <a:rPr lang="de-DE" sz="2800" dirty="0" err="1" smtClean="0"/>
              <a:t>kWh</a:t>
            </a:r>
            <a:r>
              <a:rPr lang="de-DE" sz="2800" dirty="0" smtClean="0"/>
              <a:t> ( Juni 2015 – Mai 2016) </a:t>
            </a:r>
            <a:r>
              <a:rPr lang="de-DE" sz="1400" dirty="0" smtClean="0"/>
              <a:t>(17.500 </a:t>
            </a:r>
            <a:r>
              <a:rPr lang="de-DE" sz="1400" dirty="0" err="1" smtClean="0"/>
              <a:t>kWh</a:t>
            </a:r>
            <a:r>
              <a:rPr lang="de-DE" sz="1400" dirty="0" smtClean="0"/>
              <a:t>)</a:t>
            </a:r>
          </a:p>
          <a:p>
            <a:pPr>
              <a:buNone/>
            </a:pPr>
            <a:r>
              <a:rPr lang="de-DE" sz="3500" b="1" dirty="0" smtClean="0"/>
              <a:t>Gesamte Einsparung 2010 zu 2016 – 432.180 </a:t>
            </a:r>
            <a:r>
              <a:rPr lang="de-DE" sz="3500" b="1" dirty="0" err="1" smtClean="0"/>
              <a:t>kWh</a:t>
            </a:r>
            <a:endParaRPr lang="de-DE" sz="3500" b="1" dirty="0" smtClean="0"/>
          </a:p>
          <a:p>
            <a:pPr>
              <a:buNone/>
            </a:pPr>
            <a:r>
              <a:rPr lang="de-DE" sz="3500" b="1" dirty="0" smtClean="0"/>
              <a:t>Einsparung ca. 90.000 EUR/Jahr</a:t>
            </a:r>
          </a:p>
          <a:p>
            <a:pPr>
              <a:buNone/>
            </a:pPr>
            <a:r>
              <a:rPr lang="de-DE" sz="3500" b="1" dirty="0" smtClean="0"/>
              <a:t>EFH hat ca. 3.500 </a:t>
            </a:r>
            <a:r>
              <a:rPr lang="de-DE" sz="3500" b="1" dirty="0" err="1" smtClean="0"/>
              <a:t>kWh</a:t>
            </a:r>
            <a:r>
              <a:rPr lang="de-DE" sz="3500" b="1" dirty="0" smtClean="0"/>
              <a:t>/J – Verbrauch von 123 EFH</a:t>
            </a:r>
          </a:p>
          <a:p>
            <a:pPr algn="ctr">
              <a:buNone/>
            </a:pPr>
            <a:r>
              <a:rPr lang="de-DE" sz="3500" b="1" dirty="0" smtClean="0"/>
              <a:t> </a:t>
            </a:r>
            <a:endParaRPr lang="de-DE" sz="3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58018"/>
          </a:xfrm>
        </p:spPr>
        <p:txBody>
          <a:bodyPr>
            <a:normAutofit fontScale="90000"/>
          </a:bodyPr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52534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de-DE" dirty="0" smtClean="0"/>
              <a:t>-  An dieser Stelle herzlichen Dank an meine</a:t>
            </a:r>
          </a:p>
          <a:p>
            <a:pPr algn="just">
              <a:buNone/>
            </a:pPr>
            <a:r>
              <a:rPr lang="de-DE" dirty="0" smtClean="0"/>
              <a:t>   Mitstreiter der Agendagruppe für Ihren Einsatz</a:t>
            </a:r>
          </a:p>
          <a:p>
            <a:pPr algn="just">
              <a:buNone/>
            </a:pPr>
            <a:r>
              <a:rPr lang="de-DE" dirty="0" smtClean="0"/>
              <a:t>   zum Wohle der Stadt und der Bürgerschaft.</a:t>
            </a:r>
          </a:p>
          <a:p>
            <a:pPr algn="just">
              <a:buNone/>
            </a:pPr>
            <a:r>
              <a:rPr lang="de-DE" dirty="0" smtClean="0"/>
              <a:t>- Herzlichen Dank auch an Herrn Sand von der</a:t>
            </a:r>
          </a:p>
          <a:p>
            <a:pPr algn="just">
              <a:buNone/>
            </a:pPr>
            <a:r>
              <a:rPr lang="de-DE" dirty="0" smtClean="0"/>
              <a:t>   N-ERGIE, der uns in unzähligen Gesprächen</a:t>
            </a:r>
          </a:p>
          <a:p>
            <a:pPr algn="just">
              <a:buNone/>
            </a:pPr>
            <a:r>
              <a:rPr lang="de-DE" dirty="0" smtClean="0"/>
              <a:t>   unterstützt und sein Fachwissen mit</a:t>
            </a:r>
          </a:p>
          <a:p>
            <a:pPr algn="just">
              <a:buNone/>
            </a:pPr>
            <a:r>
              <a:rPr lang="de-DE" dirty="0" smtClean="0"/>
              <a:t>   eingebracht hat.</a:t>
            </a:r>
          </a:p>
          <a:p>
            <a:pPr algn="just">
              <a:buNone/>
            </a:pPr>
            <a:r>
              <a:rPr lang="de-DE" dirty="0" smtClean="0"/>
              <a:t>- Herzlichen Dank auch an die Verwaltung und Frau Balk die unsere Vorschläge mitgetragen hat und für die Beauftragung gesorgt hat.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35049" y="-1150944"/>
            <a:ext cx="6880885" cy="9137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feld 3"/>
          <p:cNvSpPr txBox="1"/>
          <p:nvPr/>
        </p:nvSpPr>
        <p:spPr>
          <a:xfrm>
            <a:off x="1115616" y="6525344"/>
            <a:ext cx="6028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LED Einsatz 220 EUR, KLS 12 EUR, NAV 10 EUR , </a:t>
            </a:r>
            <a:r>
              <a:rPr lang="de-DE" dirty="0" err="1" smtClean="0"/>
              <a:t>Retrofit</a:t>
            </a:r>
            <a:r>
              <a:rPr lang="de-DE" dirty="0" smtClean="0"/>
              <a:t> 68 EUR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3779912" y="6093296"/>
            <a:ext cx="13124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/>
              <a:t>19,33 €</a:t>
            </a:r>
            <a:endParaRPr lang="de-DE" sz="1200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5652120" y="6093296"/>
            <a:ext cx="6527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/>
              <a:t>26,53 €</a:t>
            </a:r>
            <a:endParaRPr lang="de-DE" sz="12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7380312" y="6093296"/>
            <a:ext cx="6527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/>
              <a:t>31,30 €</a:t>
            </a:r>
            <a:endParaRPr lang="de-DE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Wie geht es weiter? </a:t>
            </a:r>
            <a:r>
              <a:rPr lang="de-DE" sz="1200" dirty="0" smtClean="0"/>
              <a:t>18. Dez.2014</a:t>
            </a:r>
            <a:endParaRPr lang="de-DE" sz="1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r>
              <a:rPr lang="de-DE" sz="2400" dirty="0" smtClean="0"/>
              <a:t>Als nächstes werden die HN Schaltungen mit Frau Balk besprochen und die Anzahl festgelegt.</a:t>
            </a:r>
          </a:p>
          <a:p>
            <a:r>
              <a:rPr lang="de-DE" sz="2400" dirty="0" smtClean="0"/>
              <a:t>Dann erfolgt die Beauftragung der HN Schaltungen bei Hr. Sand. Umsetzung ist im Frühjahr 2015</a:t>
            </a:r>
          </a:p>
          <a:p>
            <a:r>
              <a:rPr lang="de-DE" sz="2400" dirty="0" smtClean="0"/>
              <a:t>Nach ca. 2 Monaten, wenn keine Einsprüche mehr kommen, werden wir die HN Schaltungen in die PDF Pläne mit Kreis eintragen. Übernimmt die </a:t>
            </a:r>
            <a:r>
              <a:rPr lang="de-DE" sz="2400" dirty="0" err="1" smtClean="0"/>
              <a:t>Agendagruppe</a:t>
            </a:r>
            <a:r>
              <a:rPr lang="de-DE" sz="2400" dirty="0" smtClean="0"/>
              <a:t>      </a:t>
            </a:r>
            <a:r>
              <a:rPr lang="de-DE" sz="1200" dirty="0" smtClean="0"/>
              <a:t>(„Halbnacht aus 23-05 Uhr „)</a:t>
            </a:r>
          </a:p>
          <a:p>
            <a:r>
              <a:rPr lang="de-DE" sz="2400" dirty="0" smtClean="0"/>
              <a:t>Anschließend werden alle Lampen mit HN Schaltung mit dem Zeichen (Banderole) 394 gekennzeichnet. Auch das wird die </a:t>
            </a:r>
            <a:r>
              <a:rPr lang="de-DE" sz="2400" dirty="0" err="1" smtClean="0"/>
              <a:t>Agendagruppe</a:t>
            </a:r>
            <a:r>
              <a:rPr lang="de-DE" sz="2400" dirty="0" smtClean="0"/>
              <a:t> übernehmen.</a:t>
            </a:r>
          </a:p>
          <a:p>
            <a:r>
              <a:rPr lang="de-DE" sz="2400" dirty="0" smtClean="0"/>
              <a:t>Bis Mitte 2015 wollen wir mit der Straßenbeleuchtung kompl. fertig sein. </a:t>
            </a:r>
            <a:endParaRPr lang="de-D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-2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1367644" y="-738844"/>
            <a:ext cx="6480720" cy="8712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feld 3"/>
          <p:cNvSpPr txBox="1"/>
          <p:nvPr/>
        </p:nvSpPr>
        <p:spPr>
          <a:xfrm>
            <a:off x="179512" y="5589240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Vulkan M3429 (blau)</a:t>
            </a:r>
          </a:p>
          <a:p>
            <a:r>
              <a:rPr lang="de-DE" dirty="0" smtClean="0"/>
              <a:t>Vulkan M7429 (orange m. Kreis)</a:t>
            </a:r>
          </a:p>
          <a:p>
            <a:r>
              <a:rPr lang="de-DE" dirty="0" smtClean="0"/>
              <a:t>Alte Schloss (blau mit Kreis)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5436096" y="5877272"/>
            <a:ext cx="1192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Sterngasse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7596336" y="256490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Hirtenhaus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323529" y="1700808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Oberh</a:t>
            </a:r>
            <a:r>
              <a:rPr lang="de-DE" dirty="0" smtClean="0"/>
              <a:t>. Bollwerk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Stadtteil </a:t>
            </a:r>
            <a:r>
              <a:rPr lang="de-DE" dirty="0" err="1" smtClean="0"/>
              <a:t>Erlach</a:t>
            </a:r>
            <a:endParaRPr lang="de-DE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188" y="548680"/>
            <a:ext cx="8988812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761475" y="-1356810"/>
            <a:ext cx="5544615" cy="9067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44000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8204448" cy="576063"/>
          </a:xfrm>
        </p:spPr>
        <p:txBody>
          <a:bodyPr>
            <a:normAutofit fontScale="90000"/>
          </a:bodyPr>
          <a:lstStyle/>
          <a:p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39552" y="836712"/>
            <a:ext cx="8280920" cy="5832648"/>
          </a:xfrm>
        </p:spPr>
        <p:txBody>
          <a:bodyPr/>
          <a:lstStyle/>
          <a:p>
            <a:endParaRPr lang="de-DE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971600" y="0"/>
          <a:ext cx="7920880" cy="6657878"/>
        </p:xfrm>
        <a:graphic>
          <a:graphicData uri="http://schemas.openxmlformats.org/drawingml/2006/table">
            <a:tbl>
              <a:tblPr/>
              <a:tblGrid>
                <a:gridCol w="5019072"/>
                <a:gridCol w="1450904"/>
                <a:gridCol w="1450904"/>
              </a:tblGrid>
              <a:tr h="1584175">
                <a:tc gridSpan="3">
                  <a:txBody>
                    <a:bodyPr/>
                    <a:lstStyle/>
                    <a:p>
                      <a:pPr algn="l" fontAlgn="b"/>
                      <a:r>
                        <a:rPr lang="de-DE" sz="36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Strassenlampenarten</a:t>
                      </a:r>
                      <a:r>
                        <a:rPr lang="de-DE" sz="3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de-DE" sz="3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von </a:t>
                      </a:r>
                      <a:r>
                        <a:rPr lang="de-DE" sz="3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Ochsenfurt</a:t>
                      </a:r>
                    </a:p>
                    <a:p>
                      <a:pPr algn="l" fontAlgn="b"/>
                      <a:endParaRPr lang="de-DE" sz="36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b"/>
                      <a:r>
                        <a:rPr lang="de-DE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425 St. Halbnachtschaltungen</a:t>
                      </a:r>
                      <a:r>
                        <a:rPr lang="de-DE" sz="24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23,3 %</a:t>
                      </a:r>
                      <a:endParaRPr lang="de-DE" sz="24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601539">
                <a:tc>
                  <a:txBody>
                    <a:bodyPr/>
                    <a:lstStyle/>
                    <a:p>
                      <a:pPr algn="l" fontAlgn="b"/>
                      <a:r>
                        <a:rPr lang="de-DE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ca. 150 St. wurden neu geschaltet</a:t>
                      </a:r>
                      <a:endParaRPr lang="de-DE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533"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9671">
                <a:tc>
                  <a:txBody>
                    <a:bodyPr/>
                    <a:lstStyle/>
                    <a:p>
                      <a:pPr algn="l" fontAlgn="b"/>
                      <a:r>
                        <a:rPr lang="de-DE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Leuchtmittelart: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Anzahl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9671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Quecksilberdampflampe  </a:t>
                      </a:r>
                      <a:r>
                        <a:rPr lang="de-DE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HME </a:t>
                      </a:r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(weniger als 60 </a:t>
                      </a:r>
                      <a:r>
                        <a:rPr lang="de-DE" sz="14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lm</a:t>
                      </a:r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/W)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9671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Natriumdampflampe HSE,HSE/T, </a:t>
                      </a:r>
                      <a:r>
                        <a:rPr lang="de-DE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HAST </a:t>
                      </a:r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(gelbes Licht)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9671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Kompaktleuchtstofflampe </a:t>
                      </a:r>
                      <a:r>
                        <a:rPr lang="de-DE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KLS </a:t>
                      </a:r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</a:t>
                      </a:r>
                      <a:r>
                        <a:rPr lang="de-DE" sz="14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weisses</a:t>
                      </a:r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Licht)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9671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LED Lampe  </a:t>
                      </a:r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</a:t>
                      </a:r>
                      <a:r>
                        <a:rPr lang="de-DE" sz="14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weisses</a:t>
                      </a:r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Licht)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9671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LED </a:t>
                      </a:r>
                      <a:r>
                        <a:rPr lang="de-DE" sz="18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Retrofit</a:t>
                      </a:r>
                      <a:r>
                        <a:rPr lang="de-DE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(LED Röhren in den Tunnels) 2 x Ganzhornstr.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9671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Leuchtstofflampe </a:t>
                      </a:r>
                      <a:r>
                        <a:rPr lang="de-DE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LS </a:t>
                      </a:r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(Umstellung auf LED Röhren) </a:t>
                      </a:r>
                      <a:r>
                        <a:rPr lang="de-DE" sz="14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Marktbr</a:t>
                      </a:r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9671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Sonderleuchtmittel SOX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2346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Leere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8735">
                <a:tc>
                  <a:txBody>
                    <a:bodyPr/>
                    <a:lstStyle/>
                    <a:p>
                      <a:pPr algn="l" fontAlgn="b"/>
                      <a:r>
                        <a:rPr lang="de-DE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Summe Lichtpunkte</a:t>
                      </a:r>
                      <a:endParaRPr lang="de-DE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2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475</Words>
  <Application>Microsoft Office PowerPoint</Application>
  <PresentationFormat>Bildschirmpräsentation (4:3)</PresentationFormat>
  <Paragraphs>114</Paragraphs>
  <Slides>16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Larissa-Design</vt:lpstr>
      <vt:lpstr>Abschlußbericht der Straßenbeleuchtungs-Überarbeitung von 2011 - 14</vt:lpstr>
      <vt:lpstr>PowerPoint-Präsentation</vt:lpstr>
      <vt:lpstr>Wie geht es weiter? 18. Dez.2014</vt:lpstr>
      <vt:lpstr>PowerPoint-Präsentation</vt:lpstr>
      <vt:lpstr>PowerPoint-Präsentation</vt:lpstr>
      <vt:lpstr>Stadtteil Erlach</vt:lpstr>
      <vt:lpstr>PowerPoint-Präsentation</vt:lpstr>
      <vt:lpstr>PowerPoint-Präsentation</vt:lpstr>
      <vt:lpstr>PowerPoint-Präsentation</vt:lpstr>
      <vt:lpstr>PowerPoint-Präsentation</vt:lpstr>
      <vt:lpstr>Siteco SL 10 Micro, Mini, Midi</vt:lpstr>
      <vt:lpstr>Ochsenfurt  -  Dr.- Hefner –Strasse 9  (Leuchte Nr. 460)  Seilleuchte  7m  Leuchte Typ: 59 ( 1x125W HME ) Hellux Stahlseil</vt:lpstr>
      <vt:lpstr>PowerPoint-Präsentation</vt:lpstr>
      <vt:lpstr>PowerPoint-Präsentation</vt:lpstr>
      <vt:lpstr>Stromverbrauch der Straßenbeleuchtung von 2008 - 2016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Admin</dc:creator>
  <cp:lastModifiedBy>Peter Liczewski</cp:lastModifiedBy>
  <cp:revision>53</cp:revision>
  <dcterms:created xsi:type="dcterms:W3CDTF">2016-11-20T12:50:31Z</dcterms:created>
  <dcterms:modified xsi:type="dcterms:W3CDTF">2017-05-14T07:51:46Z</dcterms:modified>
</cp:coreProperties>
</file>